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 Bold" panose="020B0604020202020204" charset="0"/>
      <p:regular r:id="rId28"/>
    </p:embeddedFont>
    <p:embeddedFont>
      <p:font typeface="Codec Pro ExtraBold" panose="020B0604020202020204" charset="0"/>
      <p:regular r:id="rId29"/>
    </p:embeddedFont>
    <p:embeddedFont>
      <p:font typeface="Montserrat Light" panose="00000400000000000000" pitchFamily="2" charset="0"/>
      <p:regular r:id="rId30"/>
      <p:italic r:id="rId31"/>
    </p:embeddedFont>
    <p:embeddedFont>
      <p:font typeface="Montserrat Light Bold" panose="020B0604020202020204" charset="0"/>
      <p:regular r:id="rId32"/>
    </p:embeddedFont>
    <p:embeddedFont>
      <p:font typeface="Open Sauce" panose="020B0604020202020204" charset="0"/>
      <p:regular r:id="rId33"/>
    </p:embeddedFont>
    <p:embeddedFont>
      <p:font typeface="Open Sauce Bold" panose="020B0604020202020204" charset="0"/>
      <p:regular r:id="rId34"/>
    </p:embeddedFont>
    <p:embeddedFont>
      <p:font typeface="Open Sauce Italics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2" d="100"/>
          <a:sy n="22" d="100"/>
        </p:scale>
        <p:origin x="1092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4755B-ECDD-42EA-B93F-3FA0B464DD99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CF09E-A138-4B61-AAEF-1A8348B7A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97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F09E-A138-4B61-AAEF-1A8348B7A40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29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hyperlink" Target="http://www.linkedin.com/in/dyovan-madhav" TargetMode="External"/><Relationship Id="rId4" Type="http://schemas.openxmlformats.org/officeDocument/2006/relationships/image" Target="../media/image41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svg"/><Relationship Id="rId7" Type="http://schemas.openxmlformats.org/officeDocument/2006/relationships/image" Target="../media/image3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76329" y="580047"/>
            <a:ext cx="5482971" cy="9023371"/>
          </a:xfrm>
          <a:custGeom>
            <a:avLst/>
            <a:gdLst/>
            <a:ahLst/>
            <a:cxnLst/>
            <a:rect l="l" t="t" r="r" b="b"/>
            <a:pathLst>
              <a:path w="5482971" h="90233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22" r="-482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52928" y="3206708"/>
            <a:ext cx="3459096" cy="569486"/>
            <a:chOff x="0" y="0"/>
            <a:chExt cx="825638" cy="1359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5638" cy="135928"/>
            </a:xfrm>
            <a:custGeom>
              <a:avLst/>
              <a:gdLst/>
              <a:ahLst/>
              <a:cxnLst/>
              <a:rect l="l" t="t" r="r" b="b"/>
              <a:pathLst>
                <a:path w="825638" h="13592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25638" cy="164503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Presentation 2023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52928" y="0"/>
            <a:ext cx="2161450" cy="1942569"/>
          </a:xfrm>
          <a:custGeom>
            <a:avLst/>
            <a:gdLst/>
            <a:ahLst/>
            <a:cxnLst/>
            <a:rect l="l" t="t" r="r" b="b"/>
            <a:pathLst>
              <a:path w="2161450" h="1942569">
                <a:moveTo>
                  <a:pt x="0" y="0"/>
                </a:moveTo>
                <a:lnTo>
                  <a:pt x="2161450" y="0"/>
                </a:lnTo>
                <a:lnTo>
                  <a:pt x="2161450" y="1942569"/>
                </a:lnTo>
                <a:lnTo>
                  <a:pt x="0" y="19425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52928" y="7034551"/>
            <a:ext cx="8553855" cy="302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5"/>
              </a:lnSpc>
            </a:pPr>
            <a:endParaRPr dirty="0"/>
          </a:p>
          <a:p>
            <a:pPr>
              <a:lnSpc>
                <a:spcPts val="4045"/>
              </a:lnSpc>
            </a:pPr>
            <a:r>
              <a:rPr lang="en-US" sz="2889" spc="144" dirty="0">
                <a:solidFill>
                  <a:srgbClr val="181A19"/>
                </a:solidFill>
                <a:latin typeface="Open Sauce"/>
              </a:rPr>
              <a:t>Presented by </a:t>
            </a:r>
          </a:p>
          <a:p>
            <a:pPr>
              <a:lnSpc>
                <a:spcPts val="4045"/>
              </a:lnSpc>
            </a:pPr>
            <a:r>
              <a:rPr lang="en-US" sz="2889" spc="144" dirty="0">
                <a:solidFill>
                  <a:srgbClr val="181A19"/>
                </a:solidFill>
                <a:latin typeface="Open Sauce"/>
              </a:rPr>
              <a:t>Dyovan Madhav (MDB23024)</a:t>
            </a:r>
          </a:p>
          <a:p>
            <a:pPr>
              <a:lnSpc>
                <a:spcPts val="4045"/>
              </a:lnSpc>
            </a:pPr>
            <a:endParaRPr lang="en-US" sz="2889" spc="144" dirty="0">
              <a:solidFill>
                <a:srgbClr val="181A19"/>
              </a:solidFill>
              <a:latin typeface="Open Sauce"/>
            </a:endParaRPr>
          </a:p>
          <a:p>
            <a:pPr>
              <a:lnSpc>
                <a:spcPts val="4045"/>
              </a:lnSpc>
            </a:pPr>
            <a:r>
              <a:rPr lang="en-US" sz="2889" spc="144" dirty="0">
                <a:solidFill>
                  <a:srgbClr val="181A19"/>
                </a:solidFill>
                <a:latin typeface="Open Sauce"/>
              </a:rPr>
              <a:t>Presented to</a:t>
            </a:r>
          </a:p>
          <a:p>
            <a:pPr>
              <a:lnSpc>
                <a:spcPts val="4045"/>
              </a:lnSpc>
            </a:pPr>
            <a:r>
              <a:rPr lang="en-US" sz="2889" spc="144" dirty="0">
                <a:solidFill>
                  <a:srgbClr val="181A19"/>
                </a:solidFill>
                <a:latin typeface="Open Sauce"/>
              </a:rPr>
              <a:t>Dr. Rudra Rameshwar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52928" y="4040995"/>
            <a:ext cx="7391072" cy="326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7"/>
              </a:lnSpc>
            </a:pPr>
            <a:r>
              <a:rPr lang="en-US" sz="8456">
                <a:solidFill>
                  <a:srgbClr val="181A19"/>
                </a:solidFill>
                <a:latin typeface="Codec Pro ExtraBold"/>
              </a:rPr>
              <a:t>AGILE PROJECT MANAGMENT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891" y="1991225"/>
            <a:ext cx="8369069" cy="35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 spc="105">
                <a:solidFill>
                  <a:srgbClr val="181A19"/>
                </a:solidFill>
                <a:latin typeface="Open Sauce Bold"/>
              </a:rPr>
              <a:t>Indian Institute Of Information Technology, Lucknow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53390" y="4621028"/>
            <a:ext cx="48201" cy="5169949"/>
            <a:chOff x="0" y="0"/>
            <a:chExt cx="12695" cy="13616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95" cy="1361633"/>
            </a:xfrm>
            <a:custGeom>
              <a:avLst/>
              <a:gdLst/>
              <a:ahLst/>
              <a:cxnLst/>
              <a:rect l="l" t="t" r="r" b="b"/>
              <a:pathLst>
                <a:path w="12695" h="1361633">
                  <a:moveTo>
                    <a:pt x="0" y="0"/>
                  </a:moveTo>
                  <a:lnTo>
                    <a:pt x="12695" y="0"/>
                  </a:lnTo>
                  <a:lnTo>
                    <a:pt x="12695" y="1361633"/>
                  </a:lnTo>
                  <a:lnTo>
                    <a:pt x="0" y="1361633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695" cy="1380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75955" y="1327278"/>
            <a:ext cx="95157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ADVANTAGES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286723" y="4621028"/>
            <a:ext cx="48895" cy="5169949"/>
            <a:chOff x="0" y="0"/>
            <a:chExt cx="12878" cy="13616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78" cy="1361633"/>
            </a:xfrm>
            <a:custGeom>
              <a:avLst/>
              <a:gdLst/>
              <a:ahLst/>
              <a:cxnLst/>
              <a:rect l="l" t="t" r="r" b="b"/>
              <a:pathLst>
                <a:path w="12878" h="1361633">
                  <a:moveTo>
                    <a:pt x="0" y="0"/>
                  </a:moveTo>
                  <a:lnTo>
                    <a:pt x="12878" y="0"/>
                  </a:lnTo>
                  <a:lnTo>
                    <a:pt x="12878" y="1361633"/>
                  </a:lnTo>
                  <a:lnTo>
                    <a:pt x="0" y="1361633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2878" cy="1380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125466" y="6022313"/>
            <a:ext cx="2732632" cy="180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41" spc="258" dirty="0">
                <a:solidFill>
                  <a:srgbClr val="231F20"/>
                </a:solidFill>
                <a:latin typeface="Open Sauce Bold"/>
              </a:rPr>
              <a:t>Change and Continuous improvement is embraced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5007" y="6022313"/>
            <a:ext cx="2732632" cy="134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41" spc="258" dirty="0">
                <a:solidFill>
                  <a:srgbClr val="000000"/>
                </a:solidFill>
                <a:latin typeface="Open Sauce Bold"/>
              </a:rPr>
              <a:t>Fast high quality delivery</a:t>
            </a:r>
            <a:r>
              <a:rPr lang="en-US" sz="2641" spc="258" dirty="0">
                <a:solidFill>
                  <a:srgbClr val="231F20"/>
                </a:solidFill>
                <a:latin typeface="Open Sauce Bold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52442" y="6052505"/>
            <a:ext cx="2732632" cy="89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41" spc="258" dirty="0">
                <a:solidFill>
                  <a:srgbClr val="231F20"/>
                </a:solidFill>
                <a:latin typeface="Open Sauce Bold"/>
              </a:rPr>
              <a:t>Strong team interaction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799399" y="4621028"/>
            <a:ext cx="48895" cy="5169949"/>
            <a:chOff x="0" y="0"/>
            <a:chExt cx="12878" cy="13616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78" cy="1361633"/>
            </a:xfrm>
            <a:custGeom>
              <a:avLst/>
              <a:gdLst/>
              <a:ahLst/>
              <a:cxnLst/>
              <a:rect l="l" t="t" r="r" b="b"/>
              <a:pathLst>
                <a:path w="12878" h="1361633">
                  <a:moveTo>
                    <a:pt x="0" y="0"/>
                  </a:moveTo>
                  <a:lnTo>
                    <a:pt x="12878" y="0"/>
                  </a:lnTo>
                  <a:lnTo>
                    <a:pt x="12878" y="1361633"/>
                  </a:lnTo>
                  <a:lnTo>
                    <a:pt x="0" y="1361633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2878" cy="1380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134044" y="6052505"/>
            <a:ext cx="2732632" cy="89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41" spc="258" dirty="0">
                <a:solidFill>
                  <a:srgbClr val="231F20"/>
                </a:solidFill>
                <a:latin typeface="Open Sauce Bold"/>
              </a:rPr>
              <a:t>Customers are heard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438176" y="4621028"/>
            <a:ext cx="48895" cy="5169949"/>
            <a:chOff x="0" y="0"/>
            <a:chExt cx="12878" cy="13616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878" cy="1361633"/>
            </a:xfrm>
            <a:custGeom>
              <a:avLst/>
              <a:gdLst/>
              <a:ahLst/>
              <a:cxnLst/>
              <a:rect l="l" t="t" r="r" b="b"/>
              <a:pathLst>
                <a:path w="12878" h="1361633">
                  <a:moveTo>
                    <a:pt x="0" y="0"/>
                  </a:moveTo>
                  <a:lnTo>
                    <a:pt x="12878" y="0"/>
                  </a:lnTo>
                  <a:lnTo>
                    <a:pt x="12878" y="1361633"/>
                  </a:lnTo>
                  <a:lnTo>
                    <a:pt x="0" y="1361633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878" cy="1380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868031" y="6022313"/>
            <a:ext cx="2732632" cy="89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41" spc="258" dirty="0">
                <a:solidFill>
                  <a:srgbClr val="231F20"/>
                </a:solidFill>
                <a:latin typeface="Open Sauce Bold"/>
              </a:rPr>
              <a:t>End goal is identified</a:t>
            </a:r>
          </a:p>
        </p:txBody>
      </p:sp>
      <p:sp>
        <p:nvSpPr>
          <p:cNvPr id="25" name="Freeform 25"/>
          <p:cNvSpPr/>
          <p:nvPr/>
        </p:nvSpPr>
        <p:spPr>
          <a:xfrm>
            <a:off x="16486344" y="8628929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2" y="0"/>
                </a:lnTo>
                <a:lnTo>
                  <a:pt x="1545912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96044" y="4621028"/>
            <a:ext cx="47625" cy="4637272"/>
            <a:chOff x="0" y="0"/>
            <a:chExt cx="12543" cy="12213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75955" y="1346328"/>
            <a:ext cx="9515774" cy="14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74"/>
              </a:lnSpc>
              <a:spcBef>
                <a:spcPct val="0"/>
              </a:spcBef>
            </a:pPr>
            <a:r>
              <a:rPr lang="en-US" sz="7735" spc="758">
                <a:solidFill>
                  <a:srgbClr val="FFFFFF"/>
                </a:solidFill>
                <a:latin typeface="Codec Pro ExtraBold"/>
              </a:rPr>
              <a:t>DISADVANTAGES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644331" y="4621028"/>
            <a:ext cx="47625" cy="4637272"/>
            <a:chOff x="0" y="0"/>
            <a:chExt cx="12543" cy="12213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415732" y="5659625"/>
            <a:ext cx="3457074" cy="307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7"/>
              </a:lnSpc>
            </a:pPr>
            <a:r>
              <a:rPr lang="en-US" sz="3541" spc="347" dirty="0">
                <a:solidFill>
                  <a:srgbClr val="231F20"/>
                </a:solidFill>
                <a:latin typeface="Open Sauce Bold"/>
              </a:rPr>
              <a:t> Time commitment from developers is required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5267" y="5659625"/>
            <a:ext cx="4106393" cy="180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</a:pPr>
            <a:r>
              <a:rPr lang="en-US" sz="3518" spc="344" dirty="0">
                <a:solidFill>
                  <a:srgbClr val="231F20"/>
                </a:solidFill>
                <a:latin typeface="Open Sauce Bold"/>
              </a:rPr>
              <a:t>Planning can be less concrete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63481" y="5650100"/>
            <a:ext cx="4023576" cy="115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9"/>
              </a:lnSpc>
            </a:pPr>
            <a:r>
              <a:rPr lang="en-US" sz="3354" spc="328" dirty="0">
                <a:solidFill>
                  <a:srgbClr val="231F20"/>
                </a:solidFill>
                <a:latin typeface="Open Sauce Bold"/>
              </a:rPr>
              <a:t>Team must be knowledgeable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487057" y="8731443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3" y="0"/>
                </a:lnTo>
                <a:lnTo>
                  <a:pt x="1545913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02205" y="3096523"/>
            <a:ext cx="11083591" cy="3177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2"/>
              </a:lnSpc>
            </a:pPr>
            <a:r>
              <a:rPr lang="en-US" sz="8907" spc="872">
                <a:solidFill>
                  <a:srgbClr val="FFFFFF"/>
                </a:solidFill>
                <a:latin typeface="Codec Pro ExtraBold"/>
              </a:rPr>
              <a:t>AGILE METHODOLOGIES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31232" y="334018"/>
            <a:ext cx="1401025" cy="1389365"/>
          </a:xfrm>
          <a:custGeom>
            <a:avLst/>
            <a:gdLst/>
            <a:ahLst/>
            <a:cxnLst/>
            <a:rect l="l" t="t" r="r" b="b"/>
            <a:pathLst>
              <a:path w="1401025" h="1389365">
                <a:moveTo>
                  <a:pt x="0" y="0"/>
                </a:moveTo>
                <a:lnTo>
                  <a:pt x="1401024" y="0"/>
                </a:lnTo>
                <a:lnTo>
                  <a:pt x="1401024" y="1389364"/>
                </a:lnTo>
                <a:lnTo>
                  <a:pt x="0" y="1389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-1034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05517" y="4728647"/>
            <a:ext cx="47625" cy="4637272"/>
            <a:chOff x="0" y="0"/>
            <a:chExt cx="12543" cy="12213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75955" y="880554"/>
            <a:ext cx="9515774" cy="299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SCRUM METHODOLOGY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571081" y="4728647"/>
            <a:ext cx="47625" cy="4637272"/>
            <a:chOff x="0" y="0"/>
            <a:chExt cx="12543" cy="12213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45379" y="4779117"/>
            <a:ext cx="12869816" cy="4479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686" lvl="1" indent="-348343" algn="just">
              <a:lnSpc>
                <a:spcPts val="4453"/>
              </a:lnSpc>
              <a:buFont typeface="Arial"/>
              <a:buChar char="•"/>
            </a:pPr>
            <a:r>
              <a:rPr lang="en-US" sz="3226" spc="316" dirty="0">
                <a:solidFill>
                  <a:srgbClr val="231F20"/>
                </a:solidFill>
                <a:latin typeface="Open Sauce Bold"/>
              </a:rPr>
              <a:t>Scrum is an Agile project management methodology involving a small team led by a Scrum master, whose main job is to remove all obstacles to getting work done.</a:t>
            </a:r>
          </a:p>
          <a:p>
            <a:pPr algn="just">
              <a:lnSpc>
                <a:spcPts val="4453"/>
              </a:lnSpc>
            </a:pPr>
            <a:endParaRPr lang="en-US" sz="3226" spc="316" dirty="0">
              <a:solidFill>
                <a:srgbClr val="231F20"/>
              </a:solidFill>
              <a:latin typeface="Open Sauce Bold"/>
            </a:endParaRPr>
          </a:p>
          <a:p>
            <a:pPr marL="696686" lvl="1" indent="-348343" algn="just">
              <a:lnSpc>
                <a:spcPts val="4453"/>
              </a:lnSpc>
              <a:buFont typeface="Arial"/>
              <a:buChar char="•"/>
            </a:pPr>
            <a:r>
              <a:rPr lang="en-US" sz="3226" spc="316" dirty="0">
                <a:solidFill>
                  <a:srgbClr val="231F20"/>
                </a:solidFill>
                <a:latin typeface="Open Sauce Bold"/>
              </a:rPr>
              <a:t>Work is done in short cycles called sprints, and the team meets daily to discuss current tasks and any roadblocks that need clearing.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487057" y="8731443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3" y="0"/>
                </a:lnTo>
                <a:lnTo>
                  <a:pt x="1545913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96044" y="4621028"/>
            <a:ext cx="47625" cy="5397936"/>
            <a:chOff x="0" y="0"/>
            <a:chExt cx="12543" cy="14216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421679"/>
            </a:xfrm>
            <a:custGeom>
              <a:avLst/>
              <a:gdLst/>
              <a:ahLst/>
              <a:cxnLst/>
              <a:rect l="l" t="t" r="r" b="b"/>
              <a:pathLst>
                <a:path w="12543" h="1421679">
                  <a:moveTo>
                    <a:pt x="0" y="0"/>
                  </a:moveTo>
                  <a:lnTo>
                    <a:pt x="12543" y="0"/>
                  </a:lnTo>
                  <a:lnTo>
                    <a:pt x="12543" y="1421679"/>
                  </a:lnTo>
                  <a:lnTo>
                    <a:pt x="0" y="142167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440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75955" y="1327278"/>
            <a:ext cx="95157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SCRUM ROLES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644009" y="4621028"/>
            <a:ext cx="47947" cy="5397936"/>
            <a:chOff x="0" y="0"/>
            <a:chExt cx="12628" cy="14216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28" cy="1421679"/>
            </a:xfrm>
            <a:custGeom>
              <a:avLst/>
              <a:gdLst/>
              <a:ahLst/>
              <a:cxnLst/>
              <a:rect l="l" t="t" r="r" b="b"/>
              <a:pathLst>
                <a:path w="12628" h="1421679">
                  <a:moveTo>
                    <a:pt x="0" y="0"/>
                  </a:moveTo>
                  <a:lnTo>
                    <a:pt x="12628" y="0"/>
                  </a:lnTo>
                  <a:lnTo>
                    <a:pt x="12628" y="1421679"/>
                  </a:lnTo>
                  <a:lnTo>
                    <a:pt x="0" y="142167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2628" cy="1440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777902" y="4582928"/>
            <a:ext cx="2732632" cy="41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41" spc="249">
                <a:solidFill>
                  <a:srgbClr val="231F20"/>
                </a:solidFill>
                <a:latin typeface="Open Sauce Bold"/>
              </a:rPr>
              <a:t>Scrum Master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5543" y="4529600"/>
            <a:ext cx="2732632" cy="401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9"/>
              </a:lnSpc>
            </a:pPr>
            <a:r>
              <a:rPr lang="en-US" sz="2441" spc="239">
                <a:solidFill>
                  <a:srgbClr val="231F20"/>
                </a:solidFill>
                <a:latin typeface="Open Sauce Bold"/>
              </a:rPr>
              <a:t>Product Owner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25431" y="4529600"/>
            <a:ext cx="2732632" cy="43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41" spc="258">
                <a:solidFill>
                  <a:srgbClr val="231F20"/>
                </a:solidFill>
                <a:latin typeface="Open Sauce Bold"/>
              </a:rPr>
              <a:t>Scrum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397510"/>
            <a:ext cx="4986319" cy="207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743" lvl="1" indent="-263871">
              <a:lnSpc>
                <a:spcPts val="3373"/>
              </a:lnSpc>
              <a:buFont typeface="Arial"/>
              <a:buChar char="•"/>
            </a:pPr>
            <a:r>
              <a:rPr lang="en-US" sz="2444" spc="239">
                <a:solidFill>
                  <a:srgbClr val="231F20"/>
                </a:solidFill>
                <a:latin typeface="Open Sauce Italics"/>
              </a:rPr>
              <a:t>The Scrum Product Owner has the vision of what to build and conveys that to the team.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76009" y="5397510"/>
            <a:ext cx="4468000" cy="2579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743" lvl="1" indent="-263871">
              <a:lnSpc>
                <a:spcPts val="3373"/>
              </a:lnSpc>
              <a:buFont typeface="Arial"/>
              <a:buChar char="•"/>
            </a:pPr>
            <a:r>
              <a:rPr lang="en-US" sz="2444" spc="239" dirty="0">
                <a:solidFill>
                  <a:srgbClr val="231F20"/>
                </a:solidFill>
                <a:latin typeface="Open Sauce"/>
              </a:rPr>
              <a:t>The Scrum Master helps the team do their best possible work.</a:t>
            </a:r>
          </a:p>
          <a:p>
            <a:pPr>
              <a:lnSpc>
                <a:spcPts val="3373"/>
              </a:lnSpc>
            </a:pPr>
            <a:endParaRPr lang="en-US" sz="2444" spc="239" dirty="0">
              <a:solidFill>
                <a:srgbClr val="231F20"/>
              </a:solidFill>
              <a:latin typeface="Open Sauce"/>
            </a:endParaRPr>
          </a:p>
          <a:p>
            <a:pPr marL="527743" lvl="1" indent="-263871">
              <a:lnSpc>
                <a:spcPts val="3373"/>
              </a:lnSpc>
              <a:buFont typeface="Arial"/>
              <a:buChar char="•"/>
            </a:pPr>
            <a:endParaRPr lang="en-US" sz="2444" spc="239" dirty="0">
              <a:solidFill>
                <a:srgbClr val="231F20"/>
              </a:solidFill>
              <a:latin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72981" y="5397510"/>
            <a:ext cx="4468000" cy="333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743" lvl="1" indent="-263871">
              <a:lnSpc>
                <a:spcPts val="3373"/>
              </a:lnSpc>
              <a:buFont typeface="Arial"/>
              <a:buChar char="•"/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The Scrum Team is comprised of five to seven members. </a:t>
            </a:r>
          </a:p>
          <a:p>
            <a:pPr>
              <a:lnSpc>
                <a:spcPts val="3373"/>
              </a:lnSpc>
            </a:pPr>
            <a:endParaRPr lang="en-US" sz="2444" spc="239">
              <a:solidFill>
                <a:srgbClr val="231F20"/>
              </a:solidFill>
              <a:latin typeface="Open Sauce"/>
            </a:endParaRPr>
          </a:p>
          <a:p>
            <a:pPr marL="527743" lvl="1" indent="-263871">
              <a:lnSpc>
                <a:spcPts val="3373"/>
              </a:lnSpc>
              <a:buFont typeface="Arial"/>
              <a:buChar char="•"/>
            </a:pPr>
            <a:r>
              <a:rPr lang="en-US" sz="2444" spc="239">
                <a:solidFill>
                  <a:srgbClr val="231F20"/>
                </a:solidFill>
                <a:latin typeface="Open Sauce"/>
              </a:rPr>
              <a:t>Everyone on the project completes the set of work together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487057" y="8731443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3" y="0"/>
                </a:lnTo>
                <a:lnTo>
                  <a:pt x="1545913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05517" y="4728647"/>
            <a:ext cx="47625" cy="4637272"/>
            <a:chOff x="0" y="0"/>
            <a:chExt cx="12543" cy="12213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75955" y="880554"/>
            <a:ext cx="9515774" cy="299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KANBAN METHODOLOGY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571081" y="4728647"/>
            <a:ext cx="47625" cy="4637272"/>
            <a:chOff x="0" y="0"/>
            <a:chExt cx="12543" cy="12213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54417" y="5953231"/>
            <a:ext cx="12869816" cy="283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686" lvl="1" indent="-348343" algn="just">
              <a:lnSpc>
                <a:spcPts val="4453"/>
              </a:lnSpc>
              <a:buFont typeface="Arial"/>
              <a:buChar char="•"/>
            </a:pPr>
            <a:r>
              <a:rPr lang="en-US" sz="3226" spc="316" dirty="0">
                <a:solidFill>
                  <a:srgbClr val="231F20"/>
                </a:solidFill>
                <a:latin typeface="Open Sauce Bold"/>
              </a:rPr>
              <a:t>It is Japanese for “card.” It is a visual framework used to implement Agile and shows what to produce, when to produce it, and how much to produce.</a:t>
            </a:r>
          </a:p>
          <a:p>
            <a:pPr marL="348343" lvl="1" algn="just">
              <a:lnSpc>
                <a:spcPts val="4453"/>
              </a:lnSpc>
            </a:pPr>
            <a:endParaRPr lang="en-US" sz="3226" spc="316" dirty="0">
              <a:solidFill>
                <a:srgbClr val="231F20"/>
              </a:solidFill>
              <a:latin typeface="Open Sauce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6487057" y="8731443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3" y="0"/>
                </a:lnTo>
                <a:lnTo>
                  <a:pt x="1545913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97298" y="555957"/>
            <a:ext cx="1164616" cy="191040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937676" y="1208742"/>
            <a:ext cx="325815" cy="605415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243849" y="733307"/>
            <a:ext cx="5916664" cy="1537801"/>
            <a:chOff x="0" y="0"/>
            <a:chExt cx="7374240" cy="1916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250707" y="2443836"/>
            <a:ext cx="1165193" cy="1910409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938153" y="3096621"/>
            <a:ext cx="325815" cy="605415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006470" y="2621186"/>
            <a:ext cx="5918974" cy="1537801"/>
            <a:chOff x="0" y="0"/>
            <a:chExt cx="7377120" cy="1916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645377" y="4673408"/>
            <a:ext cx="1164616" cy="1910409"/>
            <a:chOff x="0" y="0"/>
            <a:chExt cx="1451520" cy="2381040"/>
          </a:xfrm>
        </p:grpSpPr>
        <p:sp>
          <p:nvSpPr>
            <p:cNvPr id="23" name="Freeform 23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785755" y="5326193"/>
            <a:ext cx="325815" cy="605415"/>
            <a:chOff x="0" y="0"/>
            <a:chExt cx="406080" cy="754560"/>
          </a:xfrm>
        </p:grpSpPr>
        <p:sp>
          <p:nvSpPr>
            <p:cNvPr id="25" name="Freeform 25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8091929" y="4850757"/>
            <a:ext cx="5916664" cy="1537801"/>
            <a:chOff x="0" y="0"/>
            <a:chExt cx="7374240" cy="19166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1098786" y="6561287"/>
            <a:ext cx="1165193" cy="1910409"/>
            <a:chOff x="0" y="0"/>
            <a:chExt cx="1452240" cy="2381040"/>
          </a:xfrm>
        </p:grpSpPr>
        <p:sp>
          <p:nvSpPr>
            <p:cNvPr id="29" name="Freeform 29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1786233" y="7214072"/>
            <a:ext cx="325815" cy="605415"/>
            <a:chOff x="0" y="0"/>
            <a:chExt cx="406080" cy="754560"/>
          </a:xfrm>
        </p:grpSpPr>
        <p:sp>
          <p:nvSpPr>
            <p:cNvPr id="31" name="Freeform 31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5854549" y="6738636"/>
            <a:ext cx="5918974" cy="1537801"/>
            <a:chOff x="0" y="0"/>
            <a:chExt cx="7377120" cy="19166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324380" y="230076"/>
            <a:ext cx="5605439" cy="317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Core Principles of Kanban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699559" y="1065867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15925" y="3089876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547638" y="5183318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63979" y="7045435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243849" y="2252058"/>
            <a:ext cx="5916664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40" name="TextBox 40"/>
          <p:cNvSpPr txBox="1"/>
          <p:nvPr/>
        </p:nvSpPr>
        <p:spPr>
          <a:xfrm>
            <a:off x="8814037" y="708775"/>
            <a:ext cx="4880919" cy="150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5"/>
              </a:lnSpc>
            </a:pPr>
            <a:r>
              <a:rPr lang="en-US" sz="4289">
                <a:solidFill>
                  <a:srgbClr val="F2F2F2"/>
                </a:solidFill>
                <a:latin typeface="Canva Sans Bold"/>
              </a:rPr>
              <a:t>Visualise the workflow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296383" y="2632518"/>
            <a:ext cx="3753877" cy="142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4071">
                <a:solidFill>
                  <a:srgbClr val="FDFBFB"/>
                </a:solidFill>
                <a:latin typeface="Canva Sans Bold"/>
              </a:rPr>
              <a:t>Limit work in progress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46696" y="4950399"/>
            <a:ext cx="4107048" cy="133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6"/>
              </a:lnSpc>
            </a:pPr>
            <a:r>
              <a:rPr lang="en-US" sz="3818">
                <a:solidFill>
                  <a:srgbClr val="FDFBFB"/>
                </a:solidFill>
                <a:latin typeface="Canva Sans Bold"/>
              </a:rPr>
              <a:t>Manage and enhance the flow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914329" y="6755267"/>
            <a:ext cx="5918974" cy="1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DFBFB"/>
                </a:solidFill>
                <a:latin typeface="Canva Sans Bold"/>
              </a:rPr>
              <a:t>Make process policies explicit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7331740" y="8390738"/>
            <a:ext cx="1164616" cy="1910409"/>
            <a:chOff x="0" y="0"/>
            <a:chExt cx="1451520" cy="2381040"/>
          </a:xfrm>
        </p:grpSpPr>
        <p:sp>
          <p:nvSpPr>
            <p:cNvPr id="45" name="Freeform 45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7472118" y="9043523"/>
            <a:ext cx="325815" cy="605415"/>
            <a:chOff x="0" y="0"/>
            <a:chExt cx="406080" cy="754560"/>
          </a:xfrm>
        </p:grpSpPr>
        <p:sp>
          <p:nvSpPr>
            <p:cNvPr id="47" name="Freeform 47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7778292" y="8568087"/>
            <a:ext cx="5916664" cy="1537801"/>
            <a:chOff x="0" y="0"/>
            <a:chExt cx="7374240" cy="191664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6234001" y="8900648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48479" y="8553080"/>
            <a:ext cx="4880919" cy="145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5"/>
              </a:lnSpc>
            </a:pPr>
            <a:r>
              <a:rPr lang="en-US" sz="4189">
                <a:solidFill>
                  <a:srgbClr val="F2F2F2"/>
                </a:solidFill>
                <a:latin typeface="Canva Sans Bold"/>
              </a:rPr>
              <a:t>Continuously improve</a:t>
            </a:r>
          </a:p>
        </p:txBody>
      </p:sp>
      <p:sp>
        <p:nvSpPr>
          <p:cNvPr id="52" name="Freeform 52"/>
          <p:cNvSpPr/>
          <p:nvPr/>
        </p:nvSpPr>
        <p:spPr>
          <a:xfrm>
            <a:off x="16598913" y="147559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3" y="0"/>
                </a:lnTo>
                <a:lnTo>
                  <a:pt x="1545913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91275" y="2179745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638092" y="1512782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928304" y="4033124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871949" y="3363782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190711" y="5888883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001122" y="5217162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353193" y="7739090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238151" y="7067369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8702833" y="8115203"/>
            <a:ext cx="2732632" cy="80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Lean Software Development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05194" y="6166027"/>
            <a:ext cx="3175026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Adaptive system development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77430" y="4211769"/>
            <a:ext cx="2732632" cy="120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Feauture driven development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52289" y="2476104"/>
            <a:ext cx="2732632" cy="7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Extreme Programming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5367937"/>
            <a:ext cx="6638046" cy="159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26"/>
              </a:lnSpc>
            </a:pPr>
            <a:r>
              <a:rPr lang="en-US" sz="5884" spc="205">
                <a:solidFill>
                  <a:srgbClr val="040506"/>
                </a:solidFill>
                <a:latin typeface="Codec Pro ExtraBold"/>
              </a:rPr>
              <a:t>Other Agile methodologies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13903" y="2147528"/>
            <a:ext cx="2732632" cy="7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129"/>
              </a:lnSpc>
              <a:spcBef>
                <a:spcPct val="0"/>
              </a:spcBef>
            </a:pPr>
            <a:r>
              <a:rPr lang="en-US" sz="4441" spc="435">
                <a:solidFill>
                  <a:srgbClr val="F2F2F2"/>
                </a:solidFill>
                <a:latin typeface="Open Sauce Bold"/>
              </a:rPr>
              <a:t>XP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341565" y="4094801"/>
            <a:ext cx="2732632" cy="7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129"/>
              </a:lnSpc>
              <a:spcBef>
                <a:spcPct val="0"/>
              </a:spcBef>
            </a:pPr>
            <a:r>
              <a:rPr lang="en-US" sz="4441" spc="435">
                <a:solidFill>
                  <a:srgbClr val="F2F2F2"/>
                </a:solidFill>
                <a:latin typeface="Open Sauce Bold"/>
              </a:rPr>
              <a:t>FDD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505633" y="5938057"/>
            <a:ext cx="2732632" cy="7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129"/>
              </a:lnSpc>
              <a:spcBef>
                <a:spcPct val="0"/>
              </a:spcBef>
            </a:pPr>
            <a:r>
              <a:rPr lang="en-US" sz="4441" spc="435">
                <a:solidFill>
                  <a:srgbClr val="F2F2F2"/>
                </a:solidFill>
                <a:latin typeface="Open Sauce Bold"/>
              </a:rPr>
              <a:t>ASD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64522" y="7789057"/>
            <a:ext cx="2732632" cy="7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129"/>
              </a:lnSpc>
              <a:spcBef>
                <a:spcPct val="0"/>
              </a:spcBef>
            </a:pPr>
            <a:r>
              <a:rPr lang="en-US" sz="4441" spc="435">
                <a:solidFill>
                  <a:srgbClr val="F2F2F2"/>
                </a:solidFill>
                <a:latin typeface="Open Sauce Bold"/>
              </a:rPr>
              <a:t>LSD</a:t>
            </a:r>
          </a:p>
        </p:txBody>
      </p:sp>
      <p:sp>
        <p:nvSpPr>
          <p:cNvPr id="36" name="Freeform 36"/>
          <p:cNvSpPr/>
          <p:nvPr/>
        </p:nvSpPr>
        <p:spPr>
          <a:xfrm>
            <a:off x="16486344" y="8638457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2" y="0"/>
                </a:lnTo>
                <a:lnTo>
                  <a:pt x="1545912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32074" y="3567338"/>
            <a:ext cx="4473739" cy="636748"/>
            <a:chOff x="0" y="0"/>
            <a:chExt cx="1178269" cy="1677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37517" y="7883687"/>
            <a:ext cx="4547152" cy="1500918"/>
            <a:chOff x="0" y="-38100"/>
            <a:chExt cx="1197604" cy="395304"/>
          </a:xfrm>
        </p:grpSpPr>
        <p:sp>
          <p:nvSpPr>
            <p:cNvPr id="17" name="Freeform 17"/>
            <p:cNvSpPr/>
            <p:nvPr/>
          </p:nvSpPr>
          <p:spPr>
            <a:xfrm>
              <a:off x="19335" y="-12835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pPr algn="ctr"/>
              <a:r>
                <a:rPr lang="en-US" dirty="0"/>
                <a:t> </a:t>
              </a:r>
            </a:p>
            <a:p>
              <a:pPr algn="ctr"/>
              <a:r>
                <a:rPr lang="en-US" sz="2100" dirty="0">
                  <a:solidFill>
                    <a:schemeClr val="bg1"/>
                  </a:solidFill>
                  <a:latin typeface="Codec Pro ExtraBold" panose="020B0604020202020204" charset="0"/>
                </a:rPr>
                <a:t>Adoption of Agile methodologies in their software development processes</a:t>
              </a:r>
              <a:endParaRPr lang="en-IN" sz="2100" dirty="0">
                <a:solidFill>
                  <a:schemeClr val="bg1"/>
                </a:solidFill>
                <a:latin typeface="Codec Pro ExtraBold" panose="020B060402020202020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78269" cy="395304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 lang="en-US" spc="21" dirty="0">
                <a:solidFill>
                  <a:srgbClr val="FFFFFF"/>
                </a:solidFill>
                <a:latin typeface="Open Sauce Italics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690980" y="1117986"/>
            <a:ext cx="10713642" cy="131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dirty="0">
                <a:solidFill>
                  <a:srgbClr val="FFFFFF"/>
                </a:solidFill>
                <a:latin typeface="Codec Pro ExtraBold"/>
              </a:rPr>
              <a:t>Case Study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EAE07F-D6DD-932B-A5E9-CC26B7393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00" y="4281030"/>
            <a:ext cx="6782286" cy="3815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2178" y="1242972"/>
            <a:ext cx="5150121" cy="1063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</a:rPr>
              <a:t>Reference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86344" y="250665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2" y="0"/>
                </a:lnTo>
                <a:lnTo>
                  <a:pt x="1545912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15094" y="5952264"/>
            <a:ext cx="9639156" cy="49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844" lvl="1" indent="-316922" algn="ctr">
              <a:lnSpc>
                <a:spcPts val="4110"/>
              </a:lnSpc>
              <a:buFont typeface="Arial"/>
              <a:buChar char="•"/>
            </a:pPr>
            <a:r>
              <a:rPr lang="en-US" sz="2935">
                <a:solidFill>
                  <a:srgbClr val="231F20"/>
                </a:solidFill>
                <a:latin typeface="Canva Sans Bold"/>
              </a:rPr>
              <a:t>https://en.wikipedia.org/wiki/Agile_management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5093" y="3183029"/>
            <a:ext cx="16717163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291" lvl="1" indent="-334646" algn="ctr">
              <a:lnSpc>
                <a:spcPts val="4340"/>
              </a:lnSpc>
              <a:buFont typeface="Arial"/>
              <a:buChar char="•"/>
            </a:pPr>
            <a:r>
              <a:rPr lang="en-US" sz="3100" dirty="0">
                <a:solidFill>
                  <a:srgbClr val="231F20"/>
                </a:solidFill>
                <a:latin typeface="Canva Sans Bold"/>
              </a:rPr>
              <a:t>https://www.researchgate.net/publication/221592363_Agile_Project_Management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5094" y="4580664"/>
            <a:ext cx="1033757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31F20"/>
                </a:solidFill>
                <a:latin typeface="Canva Sans Bold"/>
              </a:rPr>
              <a:t>https://www.wrike.com/project-management-guide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772900" y="1028700"/>
            <a:ext cx="5486400" cy="7980897"/>
          </a:xfrm>
          <a:custGeom>
            <a:avLst/>
            <a:gdLst/>
            <a:ahLst/>
            <a:cxnLst/>
            <a:rect l="l" t="t" r="r" b="b"/>
            <a:pathLst>
              <a:path w="5486400" h="7980897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1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2279" lvl="1" indent="-461140" algn="ctr">
              <a:lnSpc>
                <a:spcPts val="5126"/>
              </a:lnSpc>
              <a:buFont typeface="Arial"/>
              <a:buChar char="•"/>
            </a:pPr>
            <a:endParaRPr dirty="0"/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2279" lvl="1" indent="-461140" algn="ctr">
              <a:lnSpc>
                <a:spcPts val="5126"/>
              </a:lnSpc>
              <a:buFont typeface="Arial"/>
              <a:buChar char="•"/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2279" lvl="1" indent="-461140" algn="ctr">
              <a:lnSpc>
                <a:spcPts val="5126"/>
              </a:lnSpc>
              <a:buFont typeface="Arial"/>
              <a:buChar char="•"/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4041675" y="5643430"/>
            <a:ext cx="922238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2279" lvl="1" indent="-461140" algn="ctr">
              <a:lnSpc>
                <a:spcPts val="5126"/>
              </a:lnSpc>
              <a:buFont typeface="Arial"/>
              <a:buChar char="•"/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2279" lvl="1" indent="-461140" algn="ctr">
              <a:lnSpc>
                <a:spcPts val="5126"/>
              </a:lnSpc>
              <a:buFont typeface="Arial"/>
              <a:buChar char="•"/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2279" lvl="1" indent="-461140" algn="ctr">
              <a:lnSpc>
                <a:spcPts val="5126"/>
              </a:lnSpc>
              <a:buFont typeface="Arial"/>
              <a:buChar char="•"/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2279" lvl="1" indent="-461140" algn="ctr">
              <a:lnSpc>
                <a:spcPts val="5126"/>
              </a:lnSpc>
              <a:buFont typeface="Arial"/>
              <a:buChar char="•"/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5400737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483"/>
              </a:lnSpc>
              <a:buFont typeface="Arial" panose="020B0604020202020204" pitchFamily="34" charset="0"/>
              <a:buChar char="•"/>
            </a:pP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What is Agile Management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00737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483"/>
              </a:lnSpc>
              <a:buFont typeface="Arial" panose="020B0604020202020204" pitchFamily="34" charset="0"/>
              <a:buChar char="•"/>
            </a:pP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Agile Development Cycle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00737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48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Agile Principles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00737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48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Methodologies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00737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48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Achievements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00737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48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Case Studies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00737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48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Conclusion</a:t>
            </a:r>
          </a:p>
        </p:txBody>
      </p:sp>
      <p:sp>
        <p:nvSpPr>
          <p:cNvPr id="28" name="Freeform 28"/>
          <p:cNvSpPr/>
          <p:nvPr/>
        </p:nvSpPr>
        <p:spPr>
          <a:xfrm>
            <a:off x="1809610" y="175251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3" y="0"/>
                </a:lnTo>
                <a:lnTo>
                  <a:pt x="1545913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2178" y="1449530"/>
            <a:ext cx="5150121" cy="1063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Codec Pro ExtraBold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86344" y="334018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2" y="0"/>
                </a:lnTo>
                <a:lnTo>
                  <a:pt x="1545912" y="1389364"/>
                </a:lnTo>
                <a:lnTo>
                  <a:pt x="0" y="1389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88219" y="3359669"/>
            <a:ext cx="13232332" cy="153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750" lvl="1" indent="-336375" algn="just">
              <a:lnSpc>
                <a:spcPts val="4050"/>
              </a:lnSpc>
              <a:buFont typeface="Arial"/>
              <a:buChar char="•"/>
            </a:pPr>
            <a:r>
              <a:rPr lang="en-US" sz="3116">
                <a:solidFill>
                  <a:srgbClr val="231F20"/>
                </a:solidFill>
                <a:latin typeface="Open Sauce"/>
              </a:rPr>
              <a:t>By embracing flexibility, iterative development, and continuous improvement, Agile empowers teams to adapt, innovate, and deliver high-quality products or services efficiently.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8219" y="5642103"/>
            <a:ext cx="13232332" cy="151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just">
              <a:lnSpc>
                <a:spcPts val="4029"/>
              </a:lnSpc>
              <a:buFont typeface="Arial"/>
              <a:buChar char="•"/>
            </a:pPr>
            <a:r>
              <a:rPr lang="en-US" sz="3099" dirty="0">
                <a:solidFill>
                  <a:srgbClr val="231F20"/>
                </a:solidFill>
                <a:latin typeface="Open Sauce"/>
              </a:rPr>
              <a:t>Its core principles of customer collaboration, responding to change, and fostering a motivated team drive success in delivering valuable outcomes.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3" name="Freeform 3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39675" r="-396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98902" y="7842583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6" y="0"/>
                </a:lnTo>
                <a:lnTo>
                  <a:pt x="384956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798730" y="8388788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2" y="0"/>
                </a:lnTo>
                <a:lnTo>
                  <a:pt x="384782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798557" y="7232983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179450" y="735743"/>
            <a:ext cx="2161450" cy="1942569"/>
          </a:xfrm>
          <a:custGeom>
            <a:avLst/>
            <a:gdLst/>
            <a:ahLst/>
            <a:cxnLst/>
            <a:rect l="l" t="t" r="r" b="b"/>
            <a:pathLst>
              <a:path w="2161450" h="1942569">
                <a:moveTo>
                  <a:pt x="0" y="0"/>
                </a:moveTo>
                <a:lnTo>
                  <a:pt x="2161450" y="0"/>
                </a:lnTo>
                <a:lnTo>
                  <a:pt x="2161450" y="1942569"/>
                </a:lnTo>
                <a:lnTo>
                  <a:pt x="0" y="19425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463770" y="3793552"/>
            <a:ext cx="5435861" cy="210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21829" y="3026043"/>
            <a:ext cx="8670698" cy="305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7"/>
              </a:lnSpc>
            </a:pPr>
            <a:r>
              <a:rPr lang="en-US" sz="1848" spc="92">
                <a:solidFill>
                  <a:srgbClr val="000000"/>
                </a:solidFill>
                <a:latin typeface="Open Sauce Bold"/>
              </a:rPr>
              <a:t>Indian Institute Of Information Technology , Lucknow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11418" y="7794958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</a:rPr>
              <a:t>mdb23024@iiitl.ac.in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11418" y="7261133"/>
            <a:ext cx="2370741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</a:rPr>
              <a:t>9544357424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98902" y="6227141"/>
            <a:ext cx="5857379" cy="44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Montserrat Light Bold"/>
              </a:rPr>
              <a:t>Dyovan Madhav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96349" y="8444818"/>
            <a:ext cx="6620669" cy="343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u="sng" dirty="0">
                <a:solidFill>
                  <a:srgbClr val="000000"/>
                </a:solidFill>
                <a:latin typeface="Open Sauce"/>
                <a:hlinkClick r:id="rId10" tooltip="http://www.linkedin.com/in/dyovan-madhav"/>
              </a:rPr>
              <a:t>http://www.linkedin.com/in/dyovan-madhav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73157" y="-30590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73011" y="3968362"/>
            <a:ext cx="5406624" cy="5455114"/>
          </a:xfrm>
          <a:custGeom>
            <a:avLst/>
            <a:gdLst/>
            <a:ahLst/>
            <a:cxnLst/>
            <a:rect l="l" t="t" r="r" b="b"/>
            <a:pathLst>
              <a:path w="5406624" h="5455114">
                <a:moveTo>
                  <a:pt x="0" y="0"/>
                </a:moveTo>
                <a:lnTo>
                  <a:pt x="5406624" y="0"/>
                </a:lnTo>
                <a:lnTo>
                  <a:pt x="5406624" y="5455114"/>
                </a:lnTo>
                <a:lnTo>
                  <a:pt x="0" y="545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931030" y="3409530"/>
            <a:ext cx="5169367" cy="152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 dirty="0">
                <a:solidFill>
                  <a:srgbClr val="040506"/>
                </a:solidFill>
                <a:latin typeface="Codec Pro ExtraBold"/>
              </a:rPr>
              <a:t>What is Agile Management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03977" y="5899398"/>
            <a:ext cx="7201578" cy="2055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7495" lvl="1">
              <a:lnSpc>
                <a:spcPts val="3163"/>
              </a:lnSpc>
            </a:pPr>
            <a:r>
              <a:rPr lang="en-US" sz="3200" spc="224" dirty="0">
                <a:solidFill>
                  <a:srgbClr val="231F20"/>
                </a:solidFill>
                <a:latin typeface="Open Sauce"/>
              </a:rPr>
              <a:t>It is a flexible approach to project management that emphasizes collaboration, adaptability, and iterative development.</a:t>
            </a:r>
          </a:p>
        </p:txBody>
      </p:sp>
      <p:sp>
        <p:nvSpPr>
          <p:cNvPr id="27" name="Freeform 27"/>
          <p:cNvSpPr/>
          <p:nvPr/>
        </p:nvSpPr>
        <p:spPr>
          <a:xfrm>
            <a:off x="16733106" y="0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3" y="0"/>
                </a:lnTo>
                <a:lnTo>
                  <a:pt x="1545913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77273" y="1892387"/>
            <a:ext cx="11933455" cy="598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95"/>
              </a:lnSpc>
            </a:pPr>
            <a:r>
              <a:rPr lang="en-US" sz="11228" spc="1100">
                <a:solidFill>
                  <a:srgbClr val="FFFFFF"/>
                </a:solidFill>
                <a:latin typeface="Codec Pro ExtraBold"/>
              </a:rPr>
              <a:t>AGILE DEVELOPMENT CYCLE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31232" y="334018"/>
            <a:ext cx="1401025" cy="1389365"/>
          </a:xfrm>
          <a:custGeom>
            <a:avLst/>
            <a:gdLst/>
            <a:ahLst/>
            <a:cxnLst/>
            <a:rect l="l" t="t" r="r" b="b"/>
            <a:pathLst>
              <a:path w="1401025" h="1389365">
                <a:moveTo>
                  <a:pt x="0" y="0"/>
                </a:moveTo>
                <a:lnTo>
                  <a:pt x="1401024" y="0"/>
                </a:lnTo>
                <a:lnTo>
                  <a:pt x="1401024" y="1389364"/>
                </a:lnTo>
                <a:lnTo>
                  <a:pt x="0" y="1389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-1034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352539" y="183826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49560" y="1185766"/>
            <a:ext cx="1164616" cy="191040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612467" y="1838263"/>
            <a:ext cx="325815" cy="605415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907654" y="1185766"/>
            <a:ext cx="7202280" cy="1871946"/>
            <a:chOff x="0" y="0"/>
            <a:chExt cx="7374240" cy="1916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019362" y="3320441"/>
            <a:ext cx="1165193" cy="1910409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589249" y="3972937"/>
            <a:ext cx="325815" cy="605415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08527" y="3407790"/>
            <a:ext cx="6680723" cy="1735710"/>
            <a:chOff x="0" y="0"/>
            <a:chExt cx="7377120" cy="1916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8747792" y="1741356"/>
            <a:ext cx="847584" cy="1009028"/>
          </a:xfrm>
          <a:custGeom>
            <a:avLst/>
            <a:gdLst/>
            <a:ahLst/>
            <a:cxnLst/>
            <a:rect l="l" t="t" r="r" b="b"/>
            <a:pathLst>
              <a:path w="847584" h="1009028">
                <a:moveTo>
                  <a:pt x="0" y="0"/>
                </a:moveTo>
                <a:lnTo>
                  <a:pt x="847584" y="0"/>
                </a:lnTo>
                <a:lnTo>
                  <a:pt x="847584" y="1009028"/>
                </a:lnTo>
                <a:lnTo>
                  <a:pt x="0" y="100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173426" y="5392717"/>
            <a:ext cx="1164616" cy="1910409"/>
            <a:chOff x="0" y="0"/>
            <a:chExt cx="1451520" cy="2381040"/>
          </a:xfrm>
        </p:grpSpPr>
        <p:sp>
          <p:nvSpPr>
            <p:cNvPr id="24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310446" y="6045214"/>
            <a:ext cx="325815" cy="605415"/>
            <a:chOff x="0" y="0"/>
            <a:chExt cx="406080" cy="754560"/>
          </a:xfrm>
        </p:grpSpPr>
        <p:sp>
          <p:nvSpPr>
            <p:cNvPr id="26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755734" y="5459449"/>
            <a:ext cx="6836761" cy="1776944"/>
            <a:chOff x="0" y="0"/>
            <a:chExt cx="7374240" cy="19166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837004" y="7430979"/>
            <a:ext cx="1165193" cy="1910409"/>
            <a:chOff x="0" y="0"/>
            <a:chExt cx="1452240" cy="2381040"/>
          </a:xfrm>
        </p:grpSpPr>
        <p:sp>
          <p:nvSpPr>
            <p:cNvPr id="30" name="Freeform 30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441633" y="8070229"/>
            <a:ext cx="325815" cy="605415"/>
            <a:chOff x="0" y="0"/>
            <a:chExt cx="406080" cy="754560"/>
          </a:xfrm>
        </p:grpSpPr>
        <p:sp>
          <p:nvSpPr>
            <p:cNvPr id="32" name="Freeform 32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4447006" y="7525241"/>
            <a:ext cx="6990322" cy="1816147"/>
            <a:chOff x="0" y="0"/>
            <a:chExt cx="7377120" cy="19166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35" name="Freeform 35"/>
          <p:cNvSpPr/>
          <p:nvPr/>
        </p:nvSpPr>
        <p:spPr>
          <a:xfrm>
            <a:off x="9881415" y="3739905"/>
            <a:ext cx="976021" cy="1071481"/>
          </a:xfrm>
          <a:custGeom>
            <a:avLst/>
            <a:gdLst/>
            <a:ahLst/>
            <a:cxnLst/>
            <a:rect l="l" t="t" r="r" b="b"/>
            <a:pathLst>
              <a:path w="976021" h="1071481">
                <a:moveTo>
                  <a:pt x="0" y="0"/>
                </a:moveTo>
                <a:lnTo>
                  <a:pt x="976022" y="0"/>
                </a:lnTo>
                <a:lnTo>
                  <a:pt x="976022" y="1071480"/>
                </a:lnTo>
                <a:lnTo>
                  <a:pt x="0" y="1071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622609" y="5886011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9835982" y="7870488"/>
            <a:ext cx="877197" cy="877197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262661" y="306477"/>
            <a:ext cx="6438547" cy="317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Agile development cycle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63733" y="1741356"/>
            <a:ext cx="4878910" cy="66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0"/>
              </a:lnSpc>
              <a:spcBef>
                <a:spcPct val="0"/>
              </a:spcBef>
            </a:pPr>
            <a:r>
              <a:rPr lang="en-US" sz="1956" spc="191" dirty="0">
                <a:solidFill>
                  <a:srgbClr val="FFFFFF"/>
                </a:solidFill>
                <a:latin typeface="Open Sauce Bold"/>
              </a:rPr>
              <a:t>Project team comes together For identification and assignment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109934" y="1629104"/>
            <a:ext cx="3333966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Planning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300342" y="3484577"/>
            <a:ext cx="6630175" cy="155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Requirement analysis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35982" y="5640523"/>
            <a:ext cx="3235206" cy="151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32"/>
              </a:lnSpc>
              <a:spcBef>
                <a:spcPct val="0"/>
              </a:spcBef>
            </a:pPr>
            <a:r>
              <a:rPr lang="en-US" sz="2197" spc="215">
                <a:solidFill>
                  <a:srgbClr val="FFFFFF"/>
                </a:solidFill>
                <a:latin typeface="Open Sauce Bold"/>
              </a:rPr>
              <a:t>The design is prepared from the requirements identified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447006" y="5842244"/>
            <a:ext cx="2602594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Design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-97447" y="8025069"/>
            <a:ext cx="4420628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Development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079540" y="4026771"/>
            <a:ext cx="4700752" cy="73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15"/>
              </a:lnSpc>
              <a:spcBef>
                <a:spcPct val="0"/>
              </a:spcBef>
            </a:pPr>
            <a:r>
              <a:rPr lang="en-US" sz="2185" spc="214" dirty="0">
                <a:solidFill>
                  <a:srgbClr val="FFFFFF"/>
                </a:solidFill>
                <a:latin typeface="Open Sauce"/>
              </a:rPr>
              <a:t>K</a:t>
            </a:r>
            <a:r>
              <a:rPr lang="en-US" sz="2185" spc="214" dirty="0">
                <a:solidFill>
                  <a:srgbClr val="FFFFFF"/>
                </a:solidFill>
                <a:latin typeface="Open Sauce Bold"/>
              </a:rPr>
              <a:t>ey stakeholders and users meet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874077" y="8081857"/>
            <a:ext cx="4468947" cy="785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63"/>
              </a:lnSpc>
              <a:spcBef>
                <a:spcPct val="0"/>
              </a:spcBef>
            </a:pPr>
            <a:r>
              <a:rPr lang="en-US" sz="2292" spc="224" dirty="0">
                <a:solidFill>
                  <a:srgbClr val="FFFFFF"/>
                </a:solidFill>
                <a:latin typeface="Open Sauce Bold"/>
              </a:rPr>
              <a:t>Coding or developing features</a:t>
            </a:r>
          </a:p>
        </p:txBody>
      </p:sp>
      <p:sp>
        <p:nvSpPr>
          <p:cNvPr id="47" name="Freeform 47"/>
          <p:cNvSpPr/>
          <p:nvPr/>
        </p:nvSpPr>
        <p:spPr>
          <a:xfrm>
            <a:off x="16733106" y="0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3" y="0"/>
                </a:lnTo>
                <a:lnTo>
                  <a:pt x="1545913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21822" y="3484192"/>
            <a:ext cx="1164616" cy="191040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884730" y="4136688"/>
            <a:ext cx="325815" cy="605415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179916" y="3484192"/>
            <a:ext cx="7202280" cy="1871946"/>
            <a:chOff x="0" y="0"/>
            <a:chExt cx="7374240" cy="1916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133889" y="6618717"/>
            <a:ext cx="1165193" cy="1910409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703777" y="7271214"/>
            <a:ext cx="325815" cy="605415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3481935" y="6562177"/>
            <a:ext cx="7234551" cy="1879599"/>
            <a:chOff x="0" y="0"/>
            <a:chExt cx="7377120" cy="1916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8935513" y="7200546"/>
            <a:ext cx="928806" cy="896720"/>
          </a:xfrm>
          <a:custGeom>
            <a:avLst/>
            <a:gdLst/>
            <a:ahLst/>
            <a:cxnLst/>
            <a:rect l="l" t="t" r="r" b="b"/>
            <a:pathLst>
              <a:path w="928806" h="896720">
                <a:moveTo>
                  <a:pt x="0" y="0"/>
                </a:moveTo>
                <a:lnTo>
                  <a:pt x="928805" y="0"/>
                </a:lnTo>
                <a:lnTo>
                  <a:pt x="928805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920675" y="3981566"/>
            <a:ext cx="877197" cy="877197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62661" y="306477"/>
            <a:ext cx="6438547" cy="317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Agile development cycle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44860" y="4030772"/>
            <a:ext cx="4878910" cy="73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6"/>
              </a:lnSpc>
              <a:spcBef>
                <a:spcPct val="0"/>
              </a:spcBef>
            </a:pPr>
            <a:r>
              <a:rPr lang="en-US" sz="2156" spc="211" dirty="0">
                <a:solidFill>
                  <a:srgbClr val="FFFFFF"/>
                </a:solidFill>
                <a:latin typeface="Open Sauce Bold"/>
              </a:rPr>
              <a:t>Test the code against the requirements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82196" y="3968339"/>
            <a:ext cx="2955165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Testing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94232" y="7165650"/>
            <a:ext cx="4856450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Deployment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00538" y="7162446"/>
            <a:ext cx="5665403" cy="78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20"/>
              </a:lnSpc>
              <a:spcBef>
                <a:spcPct val="0"/>
              </a:spcBef>
            </a:pPr>
            <a:r>
              <a:rPr lang="en-US" sz="2333" spc="228">
                <a:solidFill>
                  <a:srgbClr val="FFFFFF"/>
                </a:solidFill>
                <a:latin typeface="Open Sauce Bold"/>
              </a:rPr>
              <a:t>Deliver the product to customers </a:t>
            </a:r>
          </a:p>
        </p:txBody>
      </p:sp>
      <p:sp>
        <p:nvSpPr>
          <p:cNvPr id="29" name="Freeform 29"/>
          <p:cNvSpPr/>
          <p:nvPr/>
        </p:nvSpPr>
        <p:spPr>
          <a:xfrm>
            <a:off x="16733106" y="0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3" y="0"/>
                </a:lnTo>
                <a:lnTo>
                  <a:pt x="1545913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00591" y="2818043"/>
            <a:ext cx="12286817" cy="426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80"/>
              </a:lnSpc>
            </a:pPr>
            <a:r>
              <a:rPr lang="en-US" sz="11869" spc="1163">
                <a:solidFill>
                  <a:srgbClr val="FFFFFF"/>
                </a:solidFill>
                <a:latin typeface="Codec Pro ExtraBold"/>
              </a:rPr>
              <a:t>AGILE PRINCIPLES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31232" y="334018"/>
            <a:ext cx="1401025" cy="1389365"/>
          </a:xfrm>
          <a:custGeom>
            <a:avLst/>
            <a:gdLst/>
            <a:ahLst/>
            <a:cxnLst/>
            <a:rect l="l" t="t" r="r" b="b"/>
            <a:pathLst>
              <a:path w="1401025" h="1389365">
                <a:moveTo>
                  <a:pt x="0" y="0"/>
                </a:moveTo>
                <a:lnTo>
                  <a:pt x="1401024" y="0"/>
                </a:lnTo>
                <a:lnTo>
                  <a:pt x="1401024" y="1389364"/>
                </a:lnTo>
                <a:lnTo>
                  <a:pt x="0" y="1389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-1034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75253" y="472929"/>
            <a:ext cx="4222653" cy="1097082"/>
            <a:chOff x="0" y="0"/>
            <a:chExt cx="7377120" cy="1916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375253" y="2835380"/>
            <a:ext cx="4222653" cy="1097082"/>
            <a:chOff x="0" y="0"/>
            <a:chExt cx="7377120" cy="19166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69813" y="828675"/>
            <a:ext cx="5605439" cy="213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Agile Principles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375253" y="5206257"/>
            <a:ext cx="4222653" cy="1097082"/>
            <a:chOff x="0" y="0"/>
            <a:chExt cx="7377120" cy="19166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375253" y="1652573"/>
            <a:ext cx="4222653" cy="1097082"/>
            <a:chOff x="0" y="0"/>
            <a:chExt cx="7377120" cy="19166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375253" y="4033361"/>
            <a:ext cx="4222653" cy="1097082"/>
            <a:chOff x="0" y="0"/>
            <a:chExt cx="7377120" cy="19166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375253" y="6458048"/>
            <a:ext cx="4222653" cy="1097082"/>
            <a:chOff x="0" y="0"/>
            <a:chExt cx="7377120" cy="19166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375253" y="8820500"/>
            <a:ext cx="4222653" cy="1097082"/>
            <a:chOff x="0" y="0"/>
            <a:chExt cx="7377120" cy="19166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375253" y="7637693"/>
            <a:ext cx="4222653" cy="1097082"/>
            <a:chOff x="0" y="0"/>
            <a:chExt cx="7377120" cy="19166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1368053" y="2835380"/>
            <a:ext cx="4222653" cy="1097082"/>
            <a:chOff x="0" y="0"/>
            <a:chExt cx="7377120" cy="19166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1368053" y="5197832"/>
            <a:ext cx="4222653" cy="1097082"/>
            <a:chOff x="0" y="0"/>
            <a:chExt cx="7377120" cy="19166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368053" y="4015025"/>
            <a:ext cx="4222653" cy="1097082"/>
            <a:chOff x="0" y="0"/>
            <a:chExt cx="7377120" cy="19166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1368053" y="6395813"/>
            <a:ext cx="4222653" cy="1097082"/>
            <a:chOff x="0" y="0"/>
            <a:chExt cx="7377120" cy="19166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6701208" y="522360"/>
            <a:ext cx="3570379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Satisfy the customers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01389" y="1671036"/>
            <a:ext cx="3570379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Canva Sans Bold"/>
              </a:rPr>
              <a:t>Welcome changing requirements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01208" y="4268510"/>
            <a:ext cx="3570379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Work together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01389" y="2854430"/>
            <a:ext cx="3570379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FFFFFF"/>
                </a:solidFill>
                <a:latin typeface="Canva Sans Bold"/>
              </a:rPr>
              <a:t>Deliver working software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701389" y="5235218"/>
            <a:ext cx="3570379" cy="86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anva Sans Bold"/>
              </a:rPr>
              <a:t>Build around motivated individuals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01389" y="6551826"/>
            <a:ext cx="3570379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Face to face conversation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694190" y="2884812"/>
            <a:ext cx="3570379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Ensure technical excellence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701389" y="8896700"/>
            <a:ext cx="3570379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Promote  sustainable development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694190" y="4268510"/>
            <a:ext cx="3570379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Simplicity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694190" y="5264507"/>
            <a:ext cx="3570379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Self organizing teams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694190" y="6462750"/>
            <a:ext cx="3570379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Reflect and adjustment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701208" y="7602755"/>
            <a:ext cx="3570379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anva Sans Bold"/>
              </a:rPr>
              <a:t>Focus on working software</a:t>
            </a:r>
          </a:p>
        </p:txBody>
      </p:sp>
      <p:sp>
        <p:nvSpPr>
          <p:cNvPr id="47" name="Freeform 47"/>
          <p:cNvSpPr/>
          <p:nvPr/>
        </p:nvSpPr>
        <p:spPr>
          <a:xfrm>
            <a:off x="16733106" y="0"/>
            <a:ext cx="1545913" cy="1389365"/>
          </a:xfrm>
          <a:custGeom>
            <a:avLst/>
            <a:gdLst/>
            <a:ahLst/>
            <a:cxnLst/>
            <a:rect l="l" t="t" r="r" b="b"/>
            <a:pathLst>
              <a:path w="1545913" h="1389365">
                <a:moveTo>
                  <a:pt x="0" y="0"/>
                </a:moveTo>
                <a:lnTo>
                  <a:pt x="1545913" y="0"/>
                </a:lnTo>
                <a:lnTo>
                  <a:pt x="1545913" y="1389365"/>
                </a:lnTo>
                <a:lnTo>
                  <a:pt x="0" y="138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02205" y="2640229"/>
            <a:ext cx="11083591" cy="473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2"/>
              </a:lnSpc>
            </a:pPr>
            <a:r>
              <a:rPr lang="en-US" sz="8907" spc="872">
                <a:solidFill>
                  <a:srgbClr val="FFFFFF"/>
                </a:solidFill>
                <a:latin typeface="Codec Pro ExtraBold"/>
              </a:rPr>
              <a:t>ADVANTAGES AND DISADVANTAGES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31232" y="334018"/>
            <a:ext cx="1401025" cy="1389365"/>
          </a:xfrm>
          <a:custGeom>
            <a:avLst/>
            <a:gdLst/>
            <a:ahLst/>
            <a:cxnLst/>
            <a:rect l="l" t="t" r="r" b="b"/>
            <a:pathLst>
              <a:path w="1401025" h="1389365">
                <a:moveTo>
                  <a:pt x="0" y="0"/>
                </a:moveTo>
                <a:lnTo>
                  <a:pt x="1401024" y="0"/>
                </a:lnTo>
                <a:lnTo>
                  <a:pt x="1401024" y="1389364"/>
                </a:lnTo>
                <a:lnTo>
                  <a:pt x="0" y="1389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-1034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527</Words>
  <Application>Microsoft Office PowerPoint</Application>
  <PresentationFormat>Custom</PresentationFormat>
  <Paragraphs>112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Codec Pro ExtraBold</vt:lpstr>
      <vt:lpstr>Calibri</vt:lpstr>
      <vt:lpstr>Arial</vt:lpstr>
      <vt:lpstr>Montserrat Light</vt:lpstr>
      <vt:lpstr>Canva Sans Bold</vt:lpstr>
      <vt:lpstr>Open Sauce Italics</vt:lpstr>
      <vt:lpstr>Open Sauce</vt:lpstr>
      <vt:lpstr>Montserrat Light Bold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dc:creator>Dyovan</dc:creator>
  <cp:lastModifiedBy>dyovan madhav</cp:lastModifiedBy>
  <cp:revision>5</cp:revision>
  <dcterms:created xsi:type="dcterms:W3CDTF">2006-08-16T00:00:00Z</dcterms:created>
  <dcterms:modified xsi:type="dcterms:W3CDTF">2023-12-12T18:09:19Z</dcterms:modified>
  <dc:identifier>DAF2XQe9yL8</dc:identifier>
</cp:coreProperties>
</file>